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LINE Seed Sans KR Bold" panose="020B0600000101010101" charset="-127"/>
      <p:bold r:id="rId10"/>
    </p:embeddedFont>
    <p:embeddedFont>
      <p:font typeface="LINE Seed Sans KR Regular" panose="020B0600000101010101" charset="-127"/>
      <p:regular r:id="rId11"/>
    </p:embeddedFont>
    <p:embeddedFont>
      <p:font typeface="LINE Seed Sans KR Thin" panose="020B0600000101010101" charset="-127"/>
      <p:regular r:id="rId12"/>
    </p:embeddedFont>
    <p:embeddedFont>
      <p:font typeface="THEBanilM" panose="020B0600000101010101" charset="-12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" y="3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경 김" userId="06a5bec4446c2521" providerId="LiveId" clId="{01E50DE1-69D5-42B6-A05F-03A47A92286D}"/>
    <pc:docChg chg="undo custSel modSld">
      <pc:chgData name="민경 김" userId="06a5bec4446c2521" providerId="LiveId" clId="{01E50DE1-69D5-42B6-A05F-03A47A92286D}" dt="2024-08-25T08:07:29.749" v="2" actId="1076"/>
      <pc:docMkLst>
        <pc:docMk/>
      </pc:docMkLst>
      <pc:sldChg chg="modSp mod">
        <pc:chgData name="민경 김" userId="06a5bec4446c2521" providerId="LiveId" clId="{01E50DE1-69D5-42B6-A05F-03A47A92286D}" dt="2024-08-25T08:07:29.749" v="2" actId="1076"/>
        <pc:sldMkLst>
          <pc:docMk/>
          <pc:sldMk cId="0" sldId="256"/>
        </pc:sldMkLst>
        <pc:spChg chg="mod">
          <ac:chgData name="민경 김" userId="06a5bec4446c2521" providerId="LiveId" clId="{01E50DE1-69D5-42B6-A05F-03A47A92286D}" dt="2024-08-25T08:07:29.749" v="2" actId="1076"/>
          <ac:spMkLst>
            <pc:docMk/>
            <pc:sldMk cId="0" sldId="256"/>
            <ac:spMk id="1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6421100" y="7366000"/>
            <a:ext cx="1854200" cy="185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14554200" y="7366000"/>
            <a:ext cx="1854200" cy="185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800" y="9220200"/>
            <a:ext cx="1854200" cy="185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4579600" y="9220200"/>
            <a:ext cx="1854200" cy="185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0985500" y="7416800"/>
            <a:ext cx="3644900" cy="3644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7975600" y="7416800"/>
            <a:ext cx="3670300" cy="3670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1600" y="2184400"/>
            <a:ext cx="15671800" cy="334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en-US" sz="9700" b="0" i="0" u="none" strike="noStrike">
                <a:solidFill>
                  <a:srgbClr val="FFFFFF"/>
                </a:solidFill>
                <a:latin typeface="THEBanilM"/>
              </a:rPr>
              <a:t> Overloading &amp; Overriding </a:t>
            </a:r>
          </a:p>
          <a:p>
            <a:pPr lvl="0" algn="l">
              <a:lnSpc>
                <a:spcPct val="108729"/>
              </a:lnSpc>
            </a:pPr>
            <a:r>
              <a:rPr lang="en-US" sz="9700" b="0" i="0" u="none" strike="noStrike">
                <a:solidFill>
                  <a:srgbClr val="FFFFFF"/>
                </a:solidFill>
                <a:latin typeface="THEBanilM"/>
              </a:rPr>
              <a:t> </a:t>
            </a:r>
            <a:r>
              <a:rPr lang="ko-KR" sz="9700" b="0" i="0" u="none" strike="noStrike">
                <a:solidFill>
                  <a:srgbClr val="FFFFFF"/>
                </a:solidFill>
                <a:ea typeface="THEBanilM"/>
              </a:rPr>
              <a:t>개념</a:t>
            </a:r>
            <a:r>
              <a:rPr lang="en-US" sz="9700" b="0" i="0" u="none" strike="noStrike">
                <a:solidFill>
                  <a:srgbClr val="FFFFFF"/>
                </a:solidFill>
                <a:latin typeface="THEBanilM"/>
              </a:rPr>
              <a:t> </a:t>
            </a:r>
            <a:r>
              <a:rPr lang="ko-KR" sz="9700" b="0" i="0" u="none" strike="noStrike">
                <a:solidFill>
                  <a:srgbClr val="FFFFFF"/>
                </a:solidFill>
                <a:ea typeface="THEBanilM"/>
              </a:rPr>
              <a:t>및</a:t>
            </a:r>
            <a:r>
              <a:rPr lang="en-US" sz="9700" b="0" i="0" u="none" strike="noStrike">
                <a:solidFill>
                  <a:srgbClr val="FFFFFF"/>
                </a:solidFill>
                <a:latin typeface="THEBanilM"/>
              </a:rPr>
              <a:t> </a:t>
            </a:r>
            <a:r>
              <a:rPr lang="ko-KR" sz="9700" b="0" i="0" u="none" strike="noStrike">
                <a:solidFill>
                  <a:srgbClr val="FFFFFF"/>
                </a:solidFill>
                <a:ea typeface="THEBanilM"/>
              </a:rPr>
              <a:t>차이점</a:t>
            </a:r>
            <a:r>
              <a:rPr lang="en-US" sz="9700" b="0" i="0" u="none" strike="noStrike">
                <a:solidFill>
                  <a:srgbClr val="FFFFFF"/>
                </a:solidFill>
                <a:latin typeface="THEBanilM"/>
              </a:rPr>
              <a:t> </a:t>
            </a:r>
            <a:r>
              <a:rPr lang="ko-KR" sz="9700" b="0" i="0" u="none" strike="noStrike">
                <a:solidFill>
                  <a:srgbClr val="FFFFFF"/>
                </a:solidFill>
                <a:ea typeface="THEBanilM"/>
              </a:rPr>
              <a:t>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19400" y="9855200"/>
            <a:ext cx="1943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1" i="0" u="none" strike="noStrike">
                <a:solidFill>
                  <a:srgbClr val="000000"/>
                </a:solidFill>
                <a:latin typeface="LINE Seed Sans KR Regular"/>
              </a:rPr>
              <a:t>21206  </a:t>
            </a:r>
            <a:r>
              <a:rPr lang="ko-KR" sz="2400" b="1" i="0" u="none" strike="noStrike">
                <a:solidFill>
                  <a:srgbClr val="000000"/>
                </a:solidFill>
                <a:ea typeface="LINE Seed Sans KR Regular"/>
              </a:rPr>
              <a:t>김민경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81100" y="9067800"/>
            <a:ext cx="7239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33030" y="8540750"/>
            <a:ext cx="1574800" cy="1092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1500" b="0" i="0" u="none" strike="noStrike" dirty="0">
                <a:solidFill>
                  <a:srgbClr val="FFFFFF"/>
                </a:solidFill>
                <a:latin typeface="LINE Seed Sans KR Regular"/>
              </a:rPr>
              <a:t>SEONGIL INFORMATION HIGH SCHOOL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-1003300" y="85725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727200" y="85725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0"/>
            <a:ext cx="115443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5989300" y="-304800"/>
            <a:ext cx="3365500" cy="3365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6256000" y="2540000"/>
            <a:ext cx="2832100" cy="283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9800" y="1536700"/>
            <a:ext cx="4902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-200">
                <a:solidFill>
                  <a:srgbClr val="FFFFFF"/>
                </a:solidFill>
                <a:ea typeface="LINE Seed Sans KR Regular"/>
              </a:rPr>
              <a:t>목차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9512300" y="2057400"/>
            <a:ext cx="608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Overloading 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8420100" y="1930400"/>
            <a:ext cx="850900" cy="850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509000" y="2133600"/>
            <a:ext cx="69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334D74"/>
                </a:solidFill>
                <a:latin typeface="LINE Seed Sans KR Regular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37700" y="2540000"/>
            <a:ext cx="6743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en-US" sz="1600" b="0" i="0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Overloading </a:t>
            </a:r>
            <a:r>
              <a:rPr lang="ko-KR" sz="1600" b="0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개념</a:t>
            </a:r>
          </a:p>
          <a:p>
            <a:pPr lvl="0" algn="l">
              <a:lnSpc>
                <a:spcPct val="126160"/>
              </a:lnSpc>
            </a:pPr>
            <a:r>
              <a:rPr lang="ko-KR" sz="1600" b="0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소스</a:t>
            </a:r>
            <a:r>
              <a:rPr lang="en-US" sz="1600" b="0" i="0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0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코드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9512300" y="4394200"/>
            <a:ext cx="608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Overriding 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8420100" y="4254500"/>
            <a:ext cx="850900" cy="850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509000" y="4457700"/>
            <a:ext cx="69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334D74"/>
                </a:solidFill>
                <a:latin typeface="LINE Seed Sans KR Regular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37700" y="4889500"/>
            <a:ext cx="6743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6160"/>
              </a:lnSpc>
            </a:pPr>
            <a:r>
              <a:rPr lang="en-US" sz="1600" b="0" i="0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Overriding  </a:t>
            </a:r>
            <a:r>
              <a:rPr lang="ko-KR" sz="1600" b="0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개념</a:t>
            </a:r>
          </a:p>
          <a:p>
            <a:pPr lvl="0" algn="l">
              <a:lnSpc>
                <a:spcPct val="126160"/>
              </a:lnSpc>
            </a:pPr>
            <a:r>
              <a:rPr lang="ko-KR" sz="1600" b="0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소스</a:t>
            </a:r>
            <a:r>
              <a:rPr lang="en-US" sz="1600" b="0" i="0" u="none" strike="noStrike">
                <a:solidFill>
                  <a:srgbClr val="334D74">
                    <a:alpha val="70196"/>
                  </a:srgbClr>
                </a:solidFill>
                <a:latin typeface="LINE Seed Sans KR Regular"/>
              </a:rPr>
              <a:t> </a:t>
            </a:r>
            <a:r>
              <a:rPr lang="ko-KR" sz="1600" b="0" i="0" u="none" strike="noStrike">
                <a:solidFill>
                  <a:srgbClr val="334D74">
                    <a:alpha val="70196"/>
                  </a:srgbClr>
                </a:solidFill>
                <a:ea typeface="LINE Seed Sans KR Regular"/>
              </a:rPr>
              <a:t>코드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0" name="TextBox 20"/>
          <p:cNvSpPr txBox="1"/>
          <p:nvPr/>
        </p:nvSpPr>
        <p:spPr>
          <a:xfrm>
            <a:off x="9525000" y="6731000"/>
            <a:ext cx="6083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차이점</a:t>
            </a:r>
            <a:r>
              <a:rPr lang="en-US" sz="3200" b="1" i="0" u="none" strike="noStrike">
                <a:solidFill>
                  <a:srgbClr val="334D74"/>
                </a:solidFill>
                <a:latin typeface="LINE Seed Sans KR Regular"/>
              </a:rPr>
              <a:t> </a:t>
            </a:r>
            <a:r>
              <a:rPr lang="ko-KR" sz="3200" b="1" i="0" u="none" strike="noStrike">
                <a:solidFill>
                  <a:srgbClr val="334D74"/>
                </a:solidFill>
                <a:ea typeface="LINE Seed Sans KR Regular"/>
              </a:rPr>
              <a:t>분석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8420100" y="6604000"/>
            <a:ext cx="850900" cy="850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8509000" y="6794500"/>
            <a:ext cx="69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334D74"/>
                </a:solidFill>
                <a:latin typeface="LINE Seed Sans KR Regular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22800" y="9677400"/>
            <a:ext cx="66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4D74"/>
                </a:solidFill>
                <a:latin typeface="LINE Seed Sans KR Bold"/>
              </a:rPr>
              <a:t>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8700"/>
            <a:ext cx="183007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322800" y="9677400"/>
            <a:ext cx="66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4D74"/>
                </a:solidFill>
                <a:latin typeface="LINE Seed Sans KR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6300" y="330200"/>
            <a:ext cx="9664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01 Overloading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5918200"/>
            <a:ext cx="4838700" cy="287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6400" y="6210300"/>
            <a:ext cx="4254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sng" strike="noStrike" spc="-100">
                <a:solidFill>
                  <a:srgbClr val="FFFFFF"/>
                </a:solidFill>
                <a:ea typeface="LINE Seed Sans KR Regular"/>
              </a:rPr>
              <a:t>개념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5676900"/>
            <a:ext cx="444500" cy="44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419600" y="6946900"/>
            <a:ext cx="3911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자바의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한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클래스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내에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이미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사용하려는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이름과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같은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이름을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가진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메소드가</a:t>
            </a:r>
          </a:p>
          <a:p>
            <a:pPr lvl="0" algn="ctr">
              <a:lnSpc>
                <a:spcPct val="116199"/>
              </a:lnSpc>
            </a:pP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있더라도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매개변수의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개수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또는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타입이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다르면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같은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이름을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사용해서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메소드를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정의할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있다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11023600" y="2120900"/>
            <a:ext cx="8001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1887200" y="1866900"/>
            <a:ext cx="2794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100" y="2413000"/>
            <a:ext cx="5067300" cy="2527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477000" y="2743200"/>
            <a:ext cx="57912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sz="6100" b="1" i="0" u="none" strike="noStrike" spc="-200">
                <a:solidFill>
                  <a:srgbClr val="334D74"/>
                </a:solidFill>
                <a:latin typeface="LINE Seed Sans KR Thin"/>
              </a:rPr>
              <a:t>Overloading </a:t>
            </a:r>
          </a:p>
          <a:p>
            <a:pPr lvl="0" algn="ctr">
              <a:lnSpc>
                <a:spcPct val="87149"/>
              </a:lnSpc>
            </a:pPr>
            <a:r>
              <a:rPr lang="ko-KR" sz="6100" b="1" i="0" u="none" strike="noStrike" spc="-200">
                <a:solidFill>
                  <a:srgbClr val="334D74"/>
                </a:solidFill>
                <a:ea typeface="LINE Seed Sans KR Thin"/>
              </a:rPr>
              <a:t>이란</a:t>
            </a:r>
            <a:r>
              <a:rPr lang="en-US" sz="6100" b="1" i="0" u="none" strike="noStrike" spc="-200">
                <a:solidFill>
                  <a:srgbClr val="334D74"/>
                </a:solidFill>
                <a:latin typeface="LINE Seed Sans KR Thin"/>
              </a:rPr>
              <a:t>?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00" y="5918200"/>
            <a:ext cx="4838700" cy="2870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969500" y="6210300"/>
            <a:ext cx="4254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sng" strike="noStrike" spc="-100">
                <a:solidFill>
                  <a:srgbClr val="FFFFFF"/>
                </a:solidFill>
                <a:ea typeface="LINE Seed Sans KR Regular"/>
              </a:rPr>
              <a:t>조건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500" y="5676900"/>
            <a:ext cx="444500" cy="444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121900" y="6921500"/>
            <a:ext cx="41021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메소드의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이름이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같고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매개변수의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개수나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타입이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달라야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한다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.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312400" y="7747000"/>
            <a:ext cx="34925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D0DAF5"/>
                </a:solidFill>
                <a:latin typeface="LINE Seed Sans KR Regular"/>
              </a:rPr>
              <a:t>* </a:t>
            </a:r>
            <a:r>
              <a:rPr lang="ko-KR" sz="2000" b="0" i="0" u="none" strike="noStrike" spc="-100">
                <a:solidFill>
                  <a:srgbClr val="D0DAF5"/>
                </a:solidFill>
                <a:ea typeface="LINE Seed Sans KR Regular"/>
              </a:rPr>
              <a:t>주의할</a:t>
            </a:r>
            <a:r>
              <a:rPr lang="en-US" sz="20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D0DAF5"/>
                </a:solidFill>
                <a:ea typeface="LINE Seed Sans KR Regular"/>
              </a:rPr>
              <a:t>점은</a:t>
            </a:r>
            <a:r>
              <a:rPr lang="en-US" sz="2000" b="0" i="0" u="none" strike="noStrike" spc="-100">
                <a:solidFill>
                  <a:srgbClr val="D0DAF5"/>
                </a:solidFill>
                <a:latin typeface="LINE Seed Sans KR Regular"/>
              </a:rPr>
              <a:t> '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리턴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값만</a:t>
            </a:r>
            <a:r>
              <a:rPr lang="en-US" sz="2000" b="0" i="0" u="none" strike="noStrike" spc="-100">
                <a:solidFill>
                  <a:srgbClr val="D0DAF5"/>
                </a:solidFill>
                <a:latin typeface="LINE Seed Sans KR Regular"/>
              </a:rPr>
              <a:t>' </a:t>
            </a:r>
            <a:r>
              <a:rPr lang="ko-KR" sz="2000" b="0" i="0" u="none" strike="noStrike" spc="-100">
                <a:solidFill>
                  <a:srgbClr val="D0DAF5"/>
                </a:solidFill>
                <a:ea typeface="LINE Seed Sans KR Regular"/>
              </a:rPr>
              <a:t>다른</a:t>
            </a:r>
            <a:r>
              <a:rPr lang="en-US" sz="2000" b="0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0" i="0" u="none" strike="noStrike" spc="-100">
                <a:solidFill>
                  <a:srgbClr val="D0DAF5"/>
                </a:solidFill>
                <a:ea typeface="LINE Seed Sans KR Regular"/>
              </a:rPr>
              <a:t>것은</a:t>
            </a:r>
            <a:r>
              <a:rPr lang="en-US" sz="2000" b="0" i="0" u="none" strike="noStrike" spc="-100">
                <a:solidFill>
                  <a:srgbClr val="D0DAF5"/>
                </a:solidFill>
                <a:latin typeface="LINE Seed Sans KR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오버로딩을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할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없다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22800" y="9677400"/>
            <a:ext cx="66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LINE Seed Sans KR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" y="330200"/>
            <a:ext cx="12687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01 Overloading -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소스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코드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1854200"/>
            <a:ext cx="183134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2755900"/>
            <a:ext cx="7467600" cy="398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0" y="8077200"/>
            <a:ext cx="6172200" cy="196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00" y="7023100"/>
            <a:ext cx="7467600" cy="2984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369300" y="3035300"/>
            <a:ext cx="2679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매개변수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: 2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개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자료형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: int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18500" y="4546600"/>
            <a:ext cx="2679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매개변수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: 3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개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자료형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: int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9300" y="6235700"/>
            <a:ext cx="2679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매개변수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: 2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개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자료형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: double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8700"/>
            <a:ext cx="18300700" cy="671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322800" y="9677400"/>
            <a:ext cx="66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334D74"/>
                </a:solidFill>
                <a:latin typeface="LINE Seed Sans KR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6300" y="330200"/>
            <a:ext cx="9664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02 Overriding 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800" y="5918200"/>
            <a:ext cx="4838700" cy="287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216400" y="6210300"/>
            <a:ext cx="4254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sng" strike="noStrike" spc="-100">
                <a:solidFill>
                  <a:srgbClr val="FFFFFF"/>
                </a:solidFill>
                <a:ea typeface="LINE Seed Sans KR Regular"/>
              </a:rPr>
              <a:t>개념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5676900"/>
            <a:ext cx="444500" cy="4445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457700" y="7099300"/>
            <a:ext cx="39116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부모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클래스로부터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상속받은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메소드를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자식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클래스에서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재정의하는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것이다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11023600" y="2120900"/>
            <a:ext cx="8001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>
            <a:off x="11887200" y="1866900"/>
            <a:ext cx="2794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2100" y="2413000"/>
            <a:ext cx="5067300" cy="2527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477000" y="2743200"/>
            <a:ext cx="5791200" cy="190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7149"/>
              </a:lnSpc>
            </a:pPr>
            <a:r>
              <a:rPr lang="en-US" sz="6100" b="1" i="0" u="none" strike="noStrike" spc="-200">
                <a:solidFill>
                  <a:srgbClr val="334D74"/>
                </a:solidFill>
                <a:latin typeface="LINE Seed Sans KR Thin"/>
              </a:rPr>
              <a:t>Overriding </a:t>
            </a:r>
          </a:p>
          <a:p>
            <a:pPr lvl="0" algn="ctr">
              <a:lnSpc>
                <a:spcPct val="87149"/>
              </a:lnSpc>
            </a:pPr>
            <a:r>
              <a:rPr lang="ko-KR" sz="6100" b="1" i="0" u="none" strike="noStrike" spc="-200">
                <a:solidFill>
                  <a:srgbClr val="334D74"/>
                </a:solidFill>
                <a:ea typeface="LINE Seed Sans KR Thin"/>
              </a:rPr>
              <a:t>이란</a:t>
            </a:r>
            <a:r>
              <a:rPr lang="en-US" sz="6100" b="1" i="0" u="none" strike="noStrike" spc="-200">
                <a:solidFill>
                  <a:srgbClr val="334D74"/>
                </a:solidFill>
                <a:latin typeface="LINE Seed Sans KR Thin"/>
              </a:rPr>
              <a:t>?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900" y="5918200"/>
            <a:ext cx="4838700" cy="2870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9969500" y="6210300"/>
            <a:ext cx="4254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800" b="0" i="0" u="sng" strike="noStrike" spc="-100">
                <a:solidFill>
                  <a:srgbClr val="FFFFFF"/>
                </a:solidFill>
                <a:ea typeface="LINE Seed Sans KR Regular"/>
              </a:rPr>
              <a:t>조건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500" y="5676900"/>
            <a:ext cx="444500" cy="4445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121900" y="6921500"/>
            <a:ext cx="4102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 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부모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클래스의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메소드를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재정의하는</a:t>
            </a:r>
          </a:p>
          <a:p>
            <a:pPr lvl="0" algn="ctr">
              <a:lnSpc>
                <a:spcPct val="116199"/>
              </a:lnSpc>
            </a:pP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 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것이므로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자식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클래스에서는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오버라이딩하고자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하는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메소드의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이름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,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매개변수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 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리턴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값이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모두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같아야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 </a:t>
            </a:r>
            <a:r>
              <a:rPr lang="ko-KR" sz="2000" b="1" i="0" u="none" strike="noStrike" spc="-100">
                <a:solidFill>
                  <a:srgbClr val="D0DAF5"/>
                </a:solidFill>
                <a:ea typeface="LINE Seed Sans KR Regular"/>
              </a:rPr>
              <a:t>한다</a:t>
            </a:r>
            <a:r>
              <a:rPr lang="en-US" sz="2000" b="1" i="0" u="none" strike="noStrike" spc="-100">
                <a:solidFill>
                  <a:srgbClr val="D0DAF5"/>
                </a:solidFill>
                <a:latin typeface="LINE Seed Sans KR Regula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6243300" y="-1816100"/>
            <a:ext cx="3365500" cy="336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3690600" y="-1816100"/>
            <a:ext cx="3390900" cy="33909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322800" y="9677400"/>
            <a:ext cx="6604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LINE Seed Sans KR Bold"/>
              </a:rPr>
              <a:t>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6300" y="330200"/>
            <a:ext cx="12687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02 Overriding -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소스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코드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0" y="1854200"/>
            <a:ext cx="183134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00" y="2578100"/>
            <a:ext cx="7340600" cy="4356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277100"/>
            <a:ext cx="7442200" cy="240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458200" y="2921000"/>
            <a:ext cx="68326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Parent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클래스에는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Test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라는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메서드가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정의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 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두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개의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정수를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받아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더한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결과를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반환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32800" y="4406900"/>
            <a:ext cx="9575800" cy="144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Child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클래스는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Parent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클래스를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상속받으며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, Test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메서드를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오버라이딩하여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부모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메서드의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기본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동작을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수행하면서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추가로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"Overriding "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이라는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메시지를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출력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58200" y="6451600"/>
            <a:ext cx="90424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main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메서드에서는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Parent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클래스와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Child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클래스의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객체를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생성하고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,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각각의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Test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메서드를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호출하여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결과를</a:t>
            </a:r>
            <a:r>
              <a:rPr lang="en-US" sz="3000" b="0" i="0" u="none" strike="noStrike" spc="-1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3000" b="0" i="0" u="none" strike="noStrike" spc="-100">
                <a:solidFill>
                  <a:srgbClr val="FFFFFF"/>
                </a:solidFill>
                <a:ea typeface="LINE Seed Sans KR Regular"/>
              </a:rPr>
              <a:t>출력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8200" y="7670800"/>
            <a:ext cx="48006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3213100"/>
            <a:ext cx="12420600" cy="965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4165600"/>
            <a:ext cx="12420600" cy="47879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7589500" y="9652000"/>
            <a:ext cx="393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FFFFFF"/>
                </a:solidFill>
                <a:latin typeface="LINE Seed Sans KR Bold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6300" y="330200"/>
            <a:ext cx="9664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03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차이점</a:t>
            </a:r>
            <a:r>
              <a:rPr lang="en-US" sz="8000" b="1" i="0" u="none" strike="noStrike" spc="-200">
                <a:solidFill>
                  <a:srgbClr val="FFFFFF"/>
                </a:solidFill>
                <a:latin typeface="LINE Seed Sans KR Regular"/>
              </a:rPr>
              <a:t> </a:t>
            </a:r>
            <a:r>
              <a:rPr lang="ko-KR" sz="8000" b="1" i="0" u="none" strike="noStrike" spc="-200">
                <a:solidFill>
                  <a:srgbClr val="FFFFFF"/>
                </a:solidFill>
                <a:ea typeface="LINE Seed Sans KR Regular"/>
              </a:rPr>
              <a:t>분석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82600" cy="736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989300" y="762000"/>
            <a:ext cx="1473200" cy="147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7475200" y="762000"/>
            <a:ext cx="1473200" cy="147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5976600" y="-711200"/>
            <a:ext cx="1473200" cy="147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7449800" y="-711200"/>
            <a:ext cx="1473200" cy="147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-1295400" y="8001000"/>
            <a:ext cx="3644900" cy="3644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6535400" y="8902700"/>
            <a:ext cx="1854200" cy="1854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4686300" y="3949700"/>
            <a:ext cx="9309100" cy="274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sz="15400" b="0" i="0" u="none" strike="noStrike">
                <a:solidFill>
                  <a:srgbClr val="FFFFFF"/>
                </a:solidFill>
                <a:ea typeface="THEBanilM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사용자 지정</PresentationFormat>
  <Paragraphs>56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LINE Seed Sans KR Thin</vt:lpstr>
      <vt:lpstr>LINE Seed Sans KR Regular</vt:lpstr>
      <vt:lpstr>Arial</vt:lpstr>
      <vt:lpstr>LINE Seed Sans KR Bold</vt:lpstr>
      <vt:lpstr>Calibri</vt:lpstr>
      <vt:lpstr>THEBanilM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민경 김</cp:lastModifiedBy>
  <cp:revision>1</cp:revision>
  <dcterms:created xsi:type="dcterms:W3CDTF">2006-08-16T00:00:00Z</dcterms:created>
  <dcterms:modified xsi:type="dcterms:W3CDTF">2024-08-25T08:07:29Z</dcterms:modified>
</cp:coreProperties>
</file>